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adley" charset="1" panose="00000500000000000000"/>
      <p:regular r:id="rId21"/>
    </p:embeddedFont>
    <p:embeddedFont>
      <p:font typeface="Canva Sans Bold" charset="1" panose="020B0803030501040103"/>
      <p:regular r:id="rId22"/>
    </p:embeddedFont>
    <p:embeddedFont>
      <p:font typeface="Carlito" charset="1" panose="020F0502020204030204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6729688"/>
            <a:ext cx="2232816" cy="2232816"/>
            <a:chOff x="0" y="0"/>
            <a:chExt cx="13716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7994" y="0"/>
                  </a:moveTo>
                  <a:lnTo>
                    <a:pt x="6858008" y="0"/>
                  </a:ln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94022" r="-45954" b="-2504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42964" y="1510791"/>
            <a:ext cx="16116336" cy="203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65"/>
              </a:lnSpc>
            </a:pPr>
            <a:r>
              <a:rPr lang="en-US" sz="12909" spc="-258">
                <a:solidFill>
                  <a:srgbClr val="9B4819"/>
                </a:solidFill>
                <a:latin typeface="Radley"/>
                <a:ea typeface="Radley"/>
                <a:cs typeface="Radley"/>
                <a:sym typeface="Radley"/>
              </a:rPr>
              <a:t>        ORDER_BUZZ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43320" y="5450988"/>
            <a:ext cx="11548633" cy="351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4"/>
              </a:lnSpc>
            </a:pPr>
            <a:r>
              <a:rPr lang="en-US" sz="3403" b="true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TEAM</a:t>
            </a:r>
          </a:p>
          <a:p>
            <a:pPr algn="ctr">
              <a:lnSpc>
                <a:spcPts val="4764"/>
              </a:lnSpc>
            </a:pPr>
          </a:p>
          <a:p>
            <a:pPr algn="ctr">
              <a:lnSpc>
                <a:spcPts val="4594"/>
              </a:lnSpc>
            </a:pPr>
            <a:r>
              <a:rPr lang="en-US" sz="3281" b="true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KM.FARHAND FOUSIA- (24KB1A3049)</a:t>
            </a:r>
          </a:p>
          <a:p>
            <a:pPr algn="ctr">
              <a:lnSpc>
                <a:spcPts val="4594"/>
              </a:lnSpc>
            </a:pPr>
            <a:r>
              <a:rPr lang="en-US" sz="3281" b="true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K.HARSHITHA -(24KB1A3046)</a:t>
            </a:r>
          </a:p>
          <a:p>
            <a:pPr algn="ctr">
              <a:lnSpc>
                <a:spcPts val="4594"/>
              </a:lnSpc>
            </a:pPr>
            <a:r>
              <a:rPr lang="en-US" sz="3281" b="true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P.RENUKA -(24KB1A3086)</a:t>
            </a:r>
          </a:p>
          <a:p>
            <a:pPr algn="l">
              <a:lnSpc>
                <a:spcPts val="4594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10638748" y="6291538"/>
            <a:ext cx="2957775" cy="19050"/>
          </a:xfrm>
          <a:prstGeom prst="line">
            <a:avLst/>
          </a:prstGeom>
          <a:ln cap="flat" w="38100">
            <a:solidFill>
              <a:srgbClr val="9B48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488421" y="2029799"/>
            <a:ext cx="15191582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655214"/>
            <a:ext cx="16656704" cy="102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9"/>
              </a:lnSpc>
            </a:pPr>
            <a:r>
              <a:rPr lang="en-US" sz="8255" spc="-165">
                <a:solidFill>
                  <a:srgbClr val="9B4819"/>
                </a:solidFill>
                <a:latin typeface="Radley"/>
                <a:ea typeface="Radley"/>
                <a:cs typeface="Radley"/>
                <a:sym typeface="Radley"/>
              </a:rPr>
              <a:t>FUTURE  ENHANCEMENTS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96393" y="2793759"/>
            <a:ext cx="14695213" cy="615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4566" indent="-417283" lvl="1">
              <a:lnSpc>
                <a:spcPts val="5411"/>
              </a:lnSpc>
              <a:buAutoNum type="arabicPeriod" startAt="1"/>
            </a:pPr>
            <a:r>
              <a:rPr lang="en-US" b="true" sz="3865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 orders in  file - </a:t>
            </a:r>
            <a:r>
              <a:rPr lang="en-US" sz="3865">
                <a:solidFill>
                  <a:srgbClr val="9B4819"/>
                </a:solidFill>
                <a:latin typeface="Canva Sans"/>
                <a:ea typeface="Canva Sans"/>
                <a:cs typeface="Canva Sans"/>
                <a:sym typeface="Canva Sans"/>
              </a:rPr>
              <a:t>So data is not lost when the program exits.</a:t>
            </a:r>
          </a:p>
          <a:p>
            <a:pPr algn="l" marL="834566" indent="-417283" lvl="1">
              <a:lnSpc>
                <a:spcPts val="5411"/>
              </a:lnSpc>
              <a:buAutoNum type="arabicPeriod" startAt="1"/>
            </a:pPr>
            <a:r>
              <a:rPr lang="en-US" b="true" sz="3865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detailed bill  - </a:t>
            </a:r>
            <a:r>
              <a:rPr lang="en-US" sz="3865">
                <a:solidFill>
                  <a:srgbClr val="9B4819"/>
                </a:solidFill>
                <a:latin typeface="Canva Sans"/>
                <a:ea typeface="Canva Sans"/>
                <a:cs typeface="Canva Sans"/>
                <a:sym typeface="Canva Sans"/>
              </a:rPr>
              <a:t>List all items with prices and total.</a:t>
            </a:r>
          </a:p>
          <a:p>
            <a:pPr algn="l" marL="834566" indent="-417283" lvl="1">
              <a:lnSpc>
                <a:spcPts val="5411"/>
              </a:lnSpc>
              <a:buAutoNum type="arabicPeriod" startAt="1"/>
            </a:pPr>
            <a:r>
              <a:rPr lang="en-US" b="true" sz="3865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discounts or coupon codes.</a:t>
            </a:r>
          </a:p>
          <a:p>
            <a:pPr algn="l" marL="834566" indent="-417283" lvl="1">
              <a:lnSpc>
                <a:spcPts val="5411"/>
              </a:lnSpc>
              <a:buAutoNum type="arabicPeriod" startAt="1"/>
            </a:pPr>
            <a:r>
              <a:rPr lang="en-US" b="true" sz="3865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delivery time estimation for online orders</a:t>
            </a:r>
          </a:p>
          <a:p>
            <a:pPr algn="l" marL="834566" indent="-417283" lvl="1">
              <a:lnSpc>
                <a:spcPts val="5411"/>
              </a:lnSpc>
              <a:buAutoNum type="arabicPeriod" startAt="1"/>
            </a:pPr>
            <a:r>
              <a:rPr lang="en-US" b="true" sz="3865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structures for orders - </a:t>
            </a:r>
            <a:r>
              <a:rPr lang="en-US" sz="3865">
                <a:solidFill>
                  <a:srgbClr val="9B4819"/>
                </a:solidFill>
                <a:latin typeface="Canva Sans"/>
                <a:ea typeface="Canva Sans"/>
                <a:cs typeface="Canva Sans"/>
                <a:sym typeface="Canva Sans"/>
              </a:rPr>
              <a:t>To store item name and price together.</a:t>
            </a:r>
          </a:p>
          <a:p>
            <a:pPr algn="l" marL="834566" indent="-417283" lvl="1">
              <a:lnSpc>
                <a:spcPts val="5411"/>
              </a:lnSpc>
              <a:buAutoNum type="arabicPeriod" startAt="1"/>
            </a:pPr>
            <a:r>
              <a:rPr lang="en-US" b="true" sz="3865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user login (Admin/Customer) - </a:t>
            </a:r>
            <a:r>
              <a:rPr lang="en-US" sz="3865">
                <a:solidFill>
                  <a:srgbClr val="9B4819"/>
                </a:solidFill>
                <a:latin typeface="Canva Sans"/>
                <a:ea typeface="Canva Sans"/>
                <a:cs typeface="Canva Sans"/>
                <a:sym typeface="Canva Sans"/>
              </a:rPr>
              <a:t>For better control and reporting.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4504667"/>
            <a:ext cx="15437970" cy="0"/>
          </a:xfrm>
          <a:prstGeom prst="line">
            <a:avLst/>
          </a:prstGeom>
          <a:ln cap="flat" w="19050">
            <a:solidFill>
              <a:srgbClr val="9B48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" id="3"/>
          <p:cNvSpPr txBox="true"/>
          <p:nvPr/>
        </p:nvSpPr>
        <p:spPr>
          <a:xfrm rot="0">
            <a:off x="1504628" y="3094889"/>
            <a:ext cx="14962042" cy="86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1"/>
              </a:lnSpc>
            </a:pPr>
            <a:r>
              <a:rPr lang="en-US" sz="7001" spc="-140">
                <a:solidFill>
                  <a:srgbClr val="9B4819"/>
                </a:solidFill>
                <a:latin typeface="Radley"/>
                <a:ea typeface="Radley"/>
                <a:cs typeface="Radley"/>
                <a:sym typeface="Radley"/>
              </a:rPr>
              <a:t>Any queries and suggestions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155083">
            <a:off x="13728847" y="2208093"/>
            <a:ext cx="3046158" cy="1373540"/>
          </a:xfrm>
          <a:custGeom>
            <a:avLst/>
            <a:gdLst/>
            <a:ahLst/>
            <a:cxnLst/>
            <a:rect r="r" b="b" t="t" l="l"/>
            <a:pathLst>
              <a:path h="1373540" w="3046158">
                <a:moveTo>
                  <a:pt x="0" y="0"/>
                </a:moveTo>
                <a:lnTo>
                  <a:pt x="3046158" y="0"/>
                </a:lnTo>
                <a:lnTo>
                  <a:pt x="3046158" y="1373541"/>
                </a:lnTo>
                <a:lnTo>
                  <a:pt x="0" y="137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63810">
            <a:off x="13727283" y="6448655"/>
            <a:ext cx="4525872" cy="3796670"/>
            <a:chOff x="0" y="0"/>
            <a:chExt cx="6034497" cy="506222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30651" t="12062" r="0" b="619"/>
            <a:stretch>
              <a:fillRect/>
            </a:stretch>
          </p:blipFill>
          <p:spPr>
            <a:xfrm flipH="false" flipV="false">
              <a:off x="0" y="0"/>
              <a:ext cx="6034497" cy="5062227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-959873">
            <a:off x="15082054" y="6476053"/>
            <a:ext cx="660209" cy="1131200"/>
          </a:xfrm>
          <a:custGeom>
            <a:avLst/>
            <a:gdLst/>
            <a:ahLst/>
            <a:cxnLst/>
            <a:rect r="r" b="b" t="t" l="l"/>
            <a:pathLst>
              <a:path h="1131200" w="660209">
                <a:moveTo>
                  <a:pt x="0" y="0"/>
                </a:moveTo>
                <a:lnTo>
                  <a:pt x="660209" y="0"/>
                </a:lnTo>
                <a:lnTo>
                  <a:pt x="660209" y="1131199"/>
                </a:lnTo>
                <a:lnTo>
                  <a:pt x="0" y="1131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66947" y="5678488"/>
            <a:ext cx="519821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6907130" y="-722279"/>
            <a:ext cx="2850849" cy="1750979"/>
            <a:chOff x="0" y="0"/>
            <a:chExt cx="1955634" cy="12011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5634" cy="1201142"/>
            </a:xfrm>
            <a:custGeom>
              <a:avLst/>
              <a:gdLst/>
              <a:ahLst/>
              <a:cxnLst/>
              <a:rect r="r" b="b" t="t" l="l"/>
              <a:pathLst>
                <a:path h="1201142" w="1955634">
                  <a:moveTo>
                    <a:pt x="0" y="0"/>
                  </a:moveTo>
                  <a:lnTo>
                    <a:pt x="1955634" y="0"/>
                  </a:lnTo>
                  <a:lnTo>
                    <a:pt x="1955634" y="1201142"/>
                  </a:lnTo>
                  <a:lnTo>
                    <a:pt x="0" y="1201142"/>
                  </a:lnTo>
                  <a:close/>
                </a:path>
              </a:pathLst>
            </a:custGeom>
            <a:solidFill>
              <a:srgbClr val="9B48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55634" cy="1239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2555" y="420956"/>
            <a:ext cx="1057037" cy="1811122"/>
          </a:xfrm>
          <a:custGeom>
            <a:avLst/>
            <a:gdLst/>
            <a:ahLst/>
            <a:cxnLst/>
            <a:rect r="r" b="b" t="t" l="l"/>
            <a:pathLst>
              <a:path h="1811122" w="1057037">
                <a:moveTo>
                  <a:pt x="0" y="0"/>
                </a:moveTo>
                <a:lnTo>
                  <a:pt x="1057037" y="0"/>
                </a:lnTo>
                <a:lnTo>
                  <a:pt x="1057037" y="1811122"/>
                </a:lnTo>
                <a:lnTo>
                  <a:pt x="0" y="181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6947" y="4216175"/>
            <a:ext cx="5198219" cy="1182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8"/>
              </a:lnSpc>
            </a:pPr>
            <a:r>
              <a:rPr lang="en-US" sz="6948" b="true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048622" y="-81631"/>
            <a:ext cx="7239378" cy="10368631"/>
            <a:chOff x="0" y="0"/>
            <a:chExt cx="443357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397" r="0" b="-2397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V="true">
            <a:off x="406468" y="1685682"/>
            <a:ext cx="8667177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940366" y="2168334"/>
            <a:ext cx="1057037" cy="1811122"/>
          </a:xfrm>
          <a:custGeom>
            <a:avLst/>
            <a:gdLst/>
            <a:ahLst/>
            <a:cxnLst/>
            <a:rect r="r" b="b" t="t" l="l"/>
            <a:pathLst>
              <a:path h="1811122" w="1057037">
                <a:moveTo>
                  <a:pt x="0" y="0"/>
                </a:moveTo>
                <a:lnTo>
                  <a:pt x="1057036" y="0"/>
                </a:lnTo>
                <a:lnTo>
                  <a:pt x="1057036" y="1811122"/>
                </a:lnTo>
                <a:lnTo>
                  <a:pt x="0" y="181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468" y="628365"/>
            <a:ext cx="9575929" cy="105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0"/>
              </a:lnSpc>
            </a:pPr>
            <a:r>
              <a:rPr lang="en-US" sz="8501" spc="-170">
                <a:solidFill>
                  <a:srgbClr val="9B4819"/>
                </a:solidFill>
                <a:latin typeface="Radley"/>
                <a:ea typeface="Radley"/>
                <a:cs typeface="Radley"/>
                <a:sym typeface="Radley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6468" y="2607170"/>
            <a:ext cx="10642154" cy="607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  <a:spcBef>
                <a:spcPct val="0"/>
              </a:spcBef>
            </a:pPr>
            <a:r>
              <a:rPr lang="en-US" b="true" sz="3457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"Streamlining customer orders with efficient online and offline modes, enhancing the overall coffee shop experience."</a:t>
            </a:r>
          </a:p>
          <a:p>
            <a:pPr algn="ctr">
              <a:lnSpc>
                <a:spcPts val="4839"/>
              </a:lnSpc>
              <a:spcBef>
                <a:spcPct val="0"/>
              </a:spcBef>
            </a:pPr>
          </a:p>
          <a:p>
            <a:pPr algn="l" marL="746372" indent="-373186" lvl="1">
              <a:lnSpc>
                <a:spcPts val="4839"/>
              </a:lnSpc>
              <a:buFont typeface="Arial"/>
              <a:buChar char="•"/>
            </a:pPr>
            <a:r>
              <a:rPr lang="en-US" b="true" sz="3457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Online Ordering with UPI Payment</a:t>
            </a:r>
          </a:p>
          <a:p>
            <a:pPr algn="l" marL="746372" indent="-373186" lvl="1">
              <a:lnSpc>
                <a:spcPts val="4839"/>
              </a:lnSpc>
              <a:buFont typeface="Arial"/>
              <a:buChar char="•"/>
            </a:pPr>
            <a:r>
              <a:rPr lang="en-US" b="true" sz="3457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Offline Ordering with Table Booking and   Multiple Payment Options</a:t>
            </a:r>
          </a:p>
          <a:p>
            <a:pPr algn="l" marL="746372" indent="-373186" lvl="1">
              <a:lnSpc>
                <a:spcPts val="4839"/>
              </a:lnSpc>
              <a:buFont typeface="Arial"/>
              <a:buChar char="•"/>
            </a:pPr>
            <a:r>
              <a:rPr lang="en-US" b="true" sz="3457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Efficient Order Management System</a:t>
            </a:r>
          </a:p>
          <a:p>
            <a:pPr algn="l" marL="746372" indent="-373186" lvl="1">
              <a:lnSpc>
                <a:spcPts val="4839"/>
              </a:lnSpc>
              <a:buFont typeface="Arial"/>
              <a:buChar char="•"/>
            </a:pPr>
            <a:r>
              <a:rPr lang="en-US" b="true" sz="3457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User-Friendly Interface with Menu-Driven       Options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0765" y="340578"/>
            <a:ext cx="15826469" cy="2501826"/>
            <a:chOff x="0" y="0"/>
            <a:chExt cx="11939716" cy="1887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39716" cy="1887413"/>
            </a:xfrm>
            <a:custGeom>
              <a:avLst/>
              <a:gdLst/>
              <a:ahLst/>
              <a:cxnLst/>
              <a:rect r="r" b="b" t="t" l="l"/>
              <a:pathLst>
                <a:path h="1887413" w="11939716">
                  <a:moveTo>
                    <a:pt x="14675" y="0"/>
                  </a:moveTo>
                  <a:lnTo>
                    <a:pt x="11925041" y="0"/>
                  </a:lnTo>
                  <a:cubicBezTo>
                    <a:pt x="11928933" y="0"/>
                    <a:pt x="11932665" y="1546"/>
                    <a:pt x="11935418" y="4298"/>
                  </a:cubicBezTo>
                  <a:cubicBezTo>
                    <a:pt x="11938170" y="7050"/>
                    <a:pt x="11939716" y="10783"/>
                    <a:pt x="11939716" y="14675"/>
                  </a:cubicBezTo>
                  <a:lnTo>
                    <a:pt x="11939716" y="1872738"/>
                  </a:lnTo>
                  <a:cubicBezTo>
                    <a:pt x="11939716" y="1876630"/>
                    <a:pt x="11938170" y="1880363"/>
                    <a:pt x="11935418" y="1883115"/>
                  </a:cubicBezTo>
                  <a:cubicBezTo>
                    <a:pt x="11932665" y="1885867"/>
                    <a:pt x="11928933" y="1887413"/>
                    <a:pt x="11925041" y="1887413"/>
                  </a:cubicBezTo>
                  <a:lnTo>
                    <a:pt x="14675" y="1887413"/>
                  </a:lnTo>
                  <a:cubicBezTo>
                    <a:pt x="10783" y="1887413"/>
                    <a:pt x="7050" y="1885867"/>
                    <a:pt x="4298" y="1883115"/>
                  </a:cubicBezTo>
                  <a:cubicBezTo>
                    <a:pt x="1546" y="1880363"/>
                    <a:pt x="0" y="1876630"/>
                    <a:pt x="0" y="1872738"/>
                  </a:cubicBezTo>
                  <a:lnTo>
                    <a:pt x="0" y="14675"/>
                  </a:lnTo>
                  <a:cubicBezTo>
                    <a:pt x="0" y="10783"/>
                    <a:pt x="1546" y="7050"/>
                    <a:pt x="4298" y="4298"/>
                  </a:cubicBezTo>
                  <a:cubicBezTo>
                    <a:pt x="7050" y="1546"/>
                    <a:pt x="10783" y="0"/>
                    <a:pt x="1467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90525"/>
              <a:ext cx="11939716" cy="227793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13439"/>
                </a:lnSpc>
              </a:pPr>
              <a:r>
                <a:rPr lang="en-US" sz="9599">
                  <a:solidFill>
                    <a:srgbClr val="9B4819"/>
                  </a:solidFill>
                  <a:latin typeface="Carlito"/>
                  <a:ea typeface="Carlito"/>
                  <a:cs typeface="Carlito"/>
                  <a:sym typeface="Carlito"/>
                </a:rPr>
                <a:t>                  OBJECTIVE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96007" y="3199837"/>
            <a:ext cx="15463293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create a menu-driven coffee &amp; cafeteria order system      C supports:                                                                                       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82465" y="5067300"/>
            <a:ext cx="13776026" cy="349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1166" indent="-430583" lvl="1">
              <a:lnSpc>
                <a:spcPts val="5584"/>
              </a:lnSpc>
              <a:buFont typeface="Arial"/>
              <a:buChar char="•"/>
            </a:pPr>
            <a:r>
              <a:rPr lang="en-US" sz="3988">
                <a:solidFill>
                  <a:srgbClr val="9B4819"/>
                </a:solidFill>
                <a:latin typeface="Canva Sans"/>
                <a:ea typeface="Canva Sans"/>
                <a:cs typeface="Canva Sans"/>
                <a:sym typeface="Canva Sans"/>
              </a:rPr>
              <a:t>Online and offline ordering</a:t>
            </a:r>
          </a:p>
          <a:p>
            <a:pPr algn="l" marL="861166" indent="-430583" lvl="1">
              <a:lnSpc>
                <a:spcPts val="5584"/>
              </a:lnSpc>
              <a:buFont typeface="Arial"/>
              <a:buChar char="•"/>
            </a:pPr>
            <a:r>
              <a:rPr lang="en-US" sz="3988">
                <a:solidFill>
                  <a:srgbClr val="9B4819"/>
                </a:solidFill>
                <a:latin typeface="Canva Sans"/>
                <a:ea typeface="Canva Sans"/>
                <a:cs typeface="Canva Sans"/>
                <a:sym typeface="Canva Sans"/>
              </a:rPr>
              <a:t>Table booking</a:t>
            </a:r>
          </a:p>
          <a:p>
            <a:pPr algn="l" marL="861166" indent="-430583" lvl="1">
              <a:lnSpc>
                <a:spcPts val="5584"/>
              </a:lnSpc>
              <a:buFont typeface="Arial"/>
              <a:buChar char="•"/>
            </a:pPr>
            <a:r>
              <a:rPr lang="en-US" sz="3988">
                <a:solidFill>
                  <a:srgbClr val="9B4819"/>
                </a:solidFill>
                <a:latin typeface="Canva Sans"/>
                <a:ea typeface="Canva Sans"/>
                <a:cs typeface="Canva Sans"/>
                <a:sym typeface="Canva Sans"/>
              </a:rPr>
              <a:t>Item selection from a menu</a:t>
            </a:r>
          </a:p>
          <a:p>
            <a:pPr algn="l" marL="861166" indent="-430583" lvl="1">
              <a:lnSpc>
                <a:spcPts val="5584"/>
              </a:lnSpc>
              <a:buFont typeface="Arial"/>
              <a:buChar char="•"/>
            </a:pPr>
            <a:r>
              <a:rPr lang="en-US" sz="3988">
                <a:solidFill>
                  <a:srgbClr val="9B4819"/>
                </a:solidFill>
                <a:latin typeface="Canva Sans"/>
                <a:ea typeface="Canva Sans"/>
                <a:cs typeface="Canva Sans"/>
                <a:sym typeface="Canva Sans"/>
              </a:rPr>
              <a:t>Simple payment system</a:t>
            </a:r>
          </a:p>
          <a:p>
            <a:pPr algn="l" marL="861166" indent="-430583" lvl="1">
              <a:lnSpc>
                <a:spcPts val="5584"/>
              </a:lnSpc>
              <a:buFont typeface="Arial"/>
              <a:buChar char="•"/>
            </a:pPr>
            <a:r>
              <a:rPr lang="en-US" sz="3988">
                <a:solidFill>
                  <a:srgbClr val="9B4819"/>
                </a:solidFill>
                <a:latin typeface="Canva Sans"/>
                <a:ea typeface="Canva Sans"/>
                <a:cs typeface="Canva Sans"/>
                <a:sym typeface="Canva Sans"/>
              </a:rPr>
              <a:t>Order management using stack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607868" y="1687568"/>
            <a:ext cx="15437970" cy="0"/>
          </a:xfrm>
          <a:prstGeom prst="line">
            <a:avLst/>
          </a:prstGeom>
          <a:ln cap="flat" w="19050">
            <a:solidFill>
              <a:srgbClr val="9B48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" id="3"/>
          <p:cNvSpPr txBox="true"/>
          <p:nvPr/>
        </p:nvSpPr>
        <p:spPr>
          <a:xfrm rot="0">
            <a:off x="1607868" y="524528"/>
            <a:ext cx="14858802" cy="903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1"/>
              </a:lnSpc>
              <a:spcBef>
                <a:spcPct val="0"/>
              </a:spcBef>
            </a:pPr>
            <a:r>
              <a:rPr lang="en-US" sz="5301" spc="-106">
                <a:solidFill>
                  <a:srgbClr val="AB3E00"/>
                </a:solidFill>
                <a:latin typeface="Radley"/>
                <a:ea typeface="Radley"/>
                <a:cs typeface="Radley"/>
                <a:sym typeface="Radley"/>
              </a:rPr>
              <a:t>CONCEPTS USED &amp;WHERE THEY ARE PPLIED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0774" y="1839968"/>
            <a:ext cx="17517727" cy="929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2"/>
              </a:lnSpc>
            </a:pPr>
            <a:r>
              <a:rPr lang="en-US" sz="5416">
                <a:solidFill>
                  <a:srgbClr val="9B4819"/>
                </a:solidFill>
                <a:latin typeface="Canva Sans"/>
                <a:ea typeface="Canva Sans"/>
                <a:cs typeface="Canva Sans"/>
                <a:sym typeface="Canva Sans"/>
              </a:rPr>
              <a:t>Concept               what it means       where its used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774" y="2931122"/>
            <a:ext cx="17566507" cy="722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10"/>
              </a:lnSpc>
            </a:pPr>
            <a:r>
              <a:rPr lang="en-US" sz="3721">
                <a:solidFill>
                  <a:srgbClr val="AB3E00"/>
                </a:solidFill>
                <a:latin typeface="Canva Sans"/>
                <a:ea typeface="Canva Sans"/>
                <a:cs typeface="Canva Sans"/>
                <a:sym typeface="Canva Sans"/>
              </a:rPr>
              <a:t> 1.Stack(Data structure)    A Last-in-first -out              used in push(),display()</a:t>
            </a:r>
          </a:p>
          <a:p>
            <a:pPr algn="just">
              <a:lnSpc>
                <a:spcPts val="5210"/>
              </a:lnSpc>
            </a:pPr>
            <a:r>
              <a:rPr lang="en-US" sz="3721">
                <a:solidFill>
                  <a:srgbClr val="AB3E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    structure used to store        and clear Orders()</a:t>
            </a:r>
          </a:p>
          <a:p>
            <a:pPr algn="just">
              <a:lnSpc>
                <a:spcPts val="5210"/>
              </a:lnSpc>
            </a:pPr>
            <a:r>
              <a:rPr lang="en-US" sz="3721">
                <a:solidFill>
                  <a:srgbClr val="AB3E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    and manage orders.              functions.</a:t>
            </a:r>
          </a:p>
          <a:p>
            <a:pPr algn="just">
              <a:lnSpc>
                <a:spcPts val="5210"/>
              </a:lnSpc>
            </a:pPr>
          </a:p>
          <a:p>
            <a:pPr algn="just">
              <a:lnSpc>
                <a:spcPts val="5210"/>
              </a:lnSpc>
            </a:pPr>
            <a:r>
              <a:rPr lang="en-US" sz="3721">
                <a:solidFill>
                  <a:srgbClr val="AB3E00"/>
                </a:solidFill>
                <a:latin typeface="Canva Sans"/>
                <a:ea typeface="Canva Sans"/>
                <a:cs typeface="Canva Sans"/>
                <a:sym typeface="Canva Sans"/>
              </a:rPr>
              <a:t>  2.Structures(struct)          Used to group related       Stack structure is defined</a:t>
            </a:r>
          </a:p>
          <a:p>
            <a:pPr algn="just">
              <a:lnSpc>
                <a:spcPts val="5210"/>
              </a:lnSpc>
            </a:pPr>
            <a:r>
              <a:rPr lang="en-US" sz="3721">
                <a:solidFill>
                  <a:srgbClr val="AB3E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      data together                    to manage the list of order  </a:t>
            </a:r>
          </a:p>
          <a:p>
            <a:pPr algn="just">
              <a:lnSpc>
                <a:spcPts val="5210"/>
              </a:lnSpc>
            </a:pPr>
          </a:p>
          <a:p>
            <a:pPr algn="just">
              <a:lnSpc>
                <a:spcPts val="5210"/>
              </a:lnSpc>
            </a:pPr>
            <a:r>
              <a:rPr lang="en-US" sz="3721">
                <a:solidFill>
                  <a:srgbClr val="AB3E00"/>
                </a:solidFill>
                <a:latin typeface="Canva Sans"/>
                <a:ea typeface="Canva Sans"/>
                <a:cs typeface="Canva Sans"/>
                <a:sym typeface="Canva Sans"/>
              </a:rPr>
              <a:t> 3.Functions                          A block of code that          Functions like online order  </a:t>
            </a:r>
          </a:p>
          <a:p>
            <a:pPr algn="just">
              <a:lnSpc>
                <a:spcPts val="5210"/>
              </a:lnSpc>
            </a:pPr>
            <a:r>
              <a:rPr lang="en-US" sz="3721">
                <a:solidFill>
                  <a:srgbClr val="AB3E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  preforms a specific task      Offline Order(),  display </a:t>
            </a:r>
          </a:p>
          <a:p>
            <a:pPr algn="just">
              <a:lnSpc>
                <a:spcPts val="5210"/>
              </a:lnSpc>
            </a:pPr>
            <a:r>
              <a:rPr lang="en-US" sz="3721">
                <a:solidFill>
                  <a:srgbClr val="AB3E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 helps in modular program.   menu() etc.</a:t>
            </a:r>
          </a:p>
          <a:p>
            <a:pPr algn="just">
              <a:lnSpc>
                <a:spcPts val="5210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688751" y="2769197"/>
            <a:ext cx="168498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017" y="376366"/>
            <a:ext cx="17704566" cy="86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85"/>
              </a:lnSpc>
            </a:pPr>
            <a:r>
              <a:rPr lang="en-US" sz="5132">
                <a:solidFill>
                  <a:srgbClr val="AB3E00"/>
                </a:solidFill>
                <a:latin typeface="Canva Sans"/>
                <a:ea typeface="Canva Sans"/>
                <a:cs typeface="Canva Sans"/>
                <a:sym typeface="Canva Sans"/>
              </a:rPr>
              <a:t>Concept           what it’s means            where it’s Used</a:t>
            </a:r>
          </a:p>
        </p:txBody>
      </p:sp>
      <p:sp>
        <p:nvSpPr>
          <p:cNvPr name="AutoShape 3" id="3"/>
          <p:cNvSpPr/>
          <p:nvPr/>
        </p:nvSpPr>
        <p:spPr>
          <a:xfrm>
            <a:off x="0" y="1246119"/>
            <a:ext cx="1806258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6299" y="1631947"/>
            <a:ext cx="18288000" cy="839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9"/>
              </a:lnSpc>
            </a:pPr>
            <a:r>
              <a:rPr lang="en-US" sz="3692" spc="-73">
                <a:solidFill>
                  <a:srgbClr val="AB3E00"/>
                </a:solidFill>
                <a:latin typeface="Radley"/>
                <a:ea typeface="Radley"/>
                <a:cs typeface="Radley"/>
                <a:sym typeface="Radley"/>
              </a:rPr>
              <a:t> 4.Control                                          if, switch, while                         used in main(),get Order choice()</a:t>
            </a:r>
          </a:p>
          <a:p>
            <a:pPr algn="just">
              <a:lnSpc>
                <a:spcPts val="5169"/>
              </a:lnSpc>
            </a:pPr>
            <a:r>
              <a:rPr lang="en-US" sz="3692" spc="-73">
                <a:solidFill>
                  <a:srgbClr val="AB3E00"/>
                </a:solidFill>
                <a:latin typeface="Radley"/>
                <a:ea typeface="Radley"/>
                <a:cs typeface="Radley"/>
                <a:sym typeface="Radley"/>
              </a:rPr>
              <a:t>  </a:t>
            </a:r>
            <a:r>
              <a:rPr lang="en-US" sz="3692" spc="-73">
                <a:solidFill>
                  <a:srgbClr val="AB3E00"/>
                </a:solidFill>
                <a:latin typeface="Radley"/>
                <a:ea typeface="Radley"/>
                <a:cs typeface="Radley"/>
                <a:sym typeface="Radley"/>
              </a:rPr>
              <a:t>statements                                      for control the                          and order-taking logic</a:t>
            </a:r>
          </a:p>
          <a:p>
            <a:pPr algn="l">
              <a:lnSpc>
                <a:spcPts val="5169"/>
              </a:lnSpc>
            </a:pPr>
            <a:r>
              <a:rPr lang="en-US" sz="3692" spc="-73">
                <a:solidFill>
                  <a:srgbClr val="AB3E00"/>
                </a:solidFill>
                <a:latin typeface="Radley"/>
                <a:ea typeface="Radley"/>
                <a:cs typeface="Radley"/>
                <a:sym typeface="Radley"/>
              </a:rPr>
              <a:t>                                                          flow of the program.</a:t>
            </a:r>
          </a:p>
          <a:p>
            <a:pPr algn="l">
              <a:lnSpc>
                <a:spcPts val="5169"/>
              </a:lnSpc>
            </a:pPr>
          </a:p>
          <a:p>
            <a:pPr algn="l">
              <a:lnSpc>
                <a:spcPts val="5169"/>
              </a:lnSpc>
            </a:pPr>
            <a:r>
              <a:rPr lang="en-US" sz="3692" spc="-73">
                <a:solidFill>
                  <a:srgbClr val="AB3E00"/>
                </a:solidFill>
                <a:latin typeface="Radley"/>
                <a:ea typeface="Radley"/>
                <a:cs typeface="Radley"/>
                <a:sym typeface="Radley"/>
              </a:rPr>
              <a:t> 5.String and input                  used to store customer details     f gets() and string copy are used in </a:t>
            </a:r>
          </a:p>
          <a:p>
            <a:pPr algn="l">
              <a:lnSpc>
                <a:spcPts val="5169"/>
              </a:lnSpc>
            </a:pPr>
            <a:r>
              <a:rPr lang="en-US" sz="3692" spc="-73">
                <a:solidFill>
                  <a:srgbClr val="AB3E00"/>
                </a:solidFill>
                <a:latin typeface="Radley"/>
                <a:ea typeface="Radley"/>
                <a:cs typeface="Radley"/>
                <a:sym typeface="Radley"/>
              </a:rPr>
              <a:t>    handling                                  and order names.                            name phone and address input.</a:t>
            </a:r>
          </a:p>
          <a:p>
            <a:pPr algn="l">
              <a:lnSpc>
                <a:spcPts val="5169"/>
              </a:lnSpc>
            </a:pPr>
          </a:p>
          <a:p>
            <a:pPr algn="l">
              <a:lnSpc>
                <a:spcPts val="5169"/>
              </a:lnSpc>
            </a:pPr>
          </a:p>
          <a:p>
            <a:pPr algn="l">
              <a:lnSpc>
                <a:spcPts val="5169"/>
              </a:lnSpc>
            </a:pPr>
            <a:r>
              <a:rPr lang="en-US" sz="3692" spc="-73">
                <a:solidFill>
                  <a:srgbClr val="AB3E00"/>
                </a:solidFill>
                <a:latin typeface="Radley"/>
                <a:ea typeface="Radley"/>
                <a:cs typeface="Radley"/>
                <a:sym typeface="Radley"/>
              </a:rPr>
              <a:t> 6.Constants with                    used to set fixed values for           price value and stack size are define</a:t>
            </a:r>
          </a:p>
          <a:p>
            <a:pPr algn="l">
              <a:lnSpc>
                <a:spcPts val="5169"/>
              </a:lnSpc>
            </a:pPr>
            <a:r>
              <a:rPr lang="en-US" sz="3692" spc="-73">
                <a:solidFill>
                  <a:srgbClr val="AB3E00"/>
                </a:solidFill>
                <a:latin typeface="Radley"/>
                <a:ea typeface="Radley"/>
                <a:cs typeface="Radley"/>
                <a:sym typeface="Radley"/>
              </a:rPr>
              <a:t>     #define                                  prices and limits.                              the top .            </a:t>
            </a:r>
          </a:p>
          <a:p>
            <a:pPr algn="l">
              <a:lnSpc>
                <a:spcPts val="51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537838" y="3099770"/>
            <a:ext cx="7253930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" id="3"/>
          <p:cNvSpPr txBox="true"/>
          <p:nvPr/>
        </p:nvSpPr>
        <p:spPr>
          <a:xfrm rot="0">
            <a:off x="1185605" y="1677014"/>
            <a:ext cx="7606162" cy="1422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2"/>
              </a:lnSpc>
            </a:pPr>
            <a:r>
              <a:rPr lang="en-US" sz="8344">
                <a:solidFill>
                  <a:srgbClr val="9B4819"/>
                </a:solidFill>
                <a:latin typeface="Canva Sans"/>
                <a:ea typeface="Canva Sans"/>
                <a:cs typeface="Canva Sans"/>
                <a:sym typeface="Canva Sans"/>
              </a:rPr>
              <a:t>SOURCE CODE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08411" y="4882413"/>
            <a:ext cx="16042779" cy="94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  <a:spcBef>
                <a:spcPct val="0"/>
              </a:spcBef>
            </a:pPr>
            <a:r>
              <a:rPr lang="en-US" b="true" sz="2691">
                <a:solidFill>
                  <a:srgbClr val="9B48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https://github.com/20252507/HRF-ORDER_BUZZ/commit/ea7857f11f9f5789a45728669991733daa7be869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019175"/>
            <a:ext cx="3635552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1816" y="1028700"/>
            <a:ext cx="4476448" cy="5769743"/>
          </a:xfrm>
          <a:custGeom>
            <a:avLst/>
            <a:gdLst/>
            <a:ahLst/>
            <a:cxnLst/>
            <a:rect r="r" b="b" t="t" l="l"/>
            <a:pathLst>
              <a:path h="5769743" w="4476448">
                <a:moveTo>
                  <a:pt x="0" y="0"/>
                </a:moveTo>
                <a:lnTo>
                  <a:pt x="4476449" y="0"/>
                </a:lnTo>
                <a:lnTo>
                  <a:pt x="4476449" y="5769743"/>
                </a:lnTo>
                <a:lnTo>
                  <a:pt x="0" y="576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-3598" t="-30" r="-359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3855" y="-152159"/>
            <a:ext cx="5243978" cy="6441624"/>
          </a:xfrm>
          <a:custGeom>
            <a:avLst/>
            <a:gdLst/>
            <a:ahLst/>
            <a:cxnLst/>
            <a:rect r="r" b="b" t="t" l="l"/>
            <a:pathLst>
              <a:path h="6441624" w="5243978">
                <a:moveTo>
                  <a:pt x="0" y="0"/>
                </a:moveTo>
                <a:lnTo>
                  <a:pt x="5243978" y="0"/>
                </a:lnTo>
                <a:lnTo>
                  <a:pt x="5243978" y="6441624"/>
                </a:lnTo>
                <a:lnTo>
                  <a:pt x="0" y="6441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</a:blip>
            <a:stretch>
              <a:fillRect l="-3236" t="-6406" r="0" b="-36050"/>
            </a:stretch>
          </a:blipFill>
          <a:ln cap="sq">
            <a:noFill/>
            <a:prstDash val="sysDot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377833" y="156794"/>
            <a:ext cx="6935551" cy="5823719"/>
          </a:xfrm>
          <a:custGeom>
            <a:avLst/>
            <a:gdLst/>
            <a:ahLst/>
            <a:cxnLst/>
            <a:rect r="r" b="b" t="t" l="l"/>
            <a:pathLst>
              <a:path h="5823719" w="6935551">
                <a:moveTo>
                  <a:pt x="0" y="0"/>
                </a:moveTo>
                <a:lnTo>
                  <a:pt x="6935551" y="0"/>
                </a:lnTo>
                <a:lnTo>
                  <a:pt x="6935551" y="5823719"/>
                </a:lnTo>
                <a:lnTo>
                  <a:pt x="0" y="5823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l="0" t="-20456" r="0" b="-1163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807968"/>
            <a:ext cx="6326858" cy="3719366"/>
          </a:xfrm>
          <a:custGeom>
            <a:avLst/>
            <a:gdLst/>
            <a:ahLst/>
            <a:cxnLst/>
            <a:rect r="r" b="b" t="t" l="l"/>
            <a:pathLst>
              <a:path h="3719366" w="6326858">
                <a:moveTo>
                  <a:pt x="0" y="0"/>
                </a:moveTo>
                <a:lnTo>
                  <a:pt x="6326858" y="0"/>
                </a:lnTo>
                <a:lnTo>
                  <a:pt x="6326858" y="3719366"/>
                </a:lnTo>
                <a:lnTo>
                  <a:pt x="0" y="3719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2000"/>
            </a:blip>
            <a:stretch>
              <a:fillRect l="0" t="-59403" r="0" b="-883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12332" y="6291053"/>
            <a:ext cx="4731003" cy="3995947"/>
          </a:xfrm>
          <a:custGeom>
            <a:avLst/>
            <a:gdLst/>
            <a:ahLst/>
            <a:cxnLst/>
            <a:rect r="r" b="b" t="t" l="l"/>
            <a:pathLst>
              <a:path h="3995947" w="4731003">
                <a:moveTo>
                  <a:pt x="0" y="0"/>
                </a:moveTo>
                <a:lnTo>
                  <a:pt x="4731003" y="0"/>
                </a:lnTo>
                <a:lnTo>
                  <a:pt x="4731003" y="3995947"/>
                </a:lnTo>
                <a:lnTo>
                  <a:pt x="0" y="3995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1000"/>
            </a:blip>
            <a:stretch>
              <a:fillRect l="0" t="-3743" r="-2582" b="-506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84289" y="4856502"/>
            <a:ext cx="5003711" cy="5430498"/>
          </a:xfrm>
          <a:custGeom>
            <a:avLst/>
            <a:gdLst/>
            <a:ahLst/>
            <a:cxnLst/>
            <a:rect r="r" b="b" t="t" l="l"/>
            <a:pathLst>
              <a:path h="5430498" w="5003711">
                <a:moveTo>
                  <a:pt x="0" y="0"/>
                </a:moveTo>
                <a:lnTo>
                  <a:pt x="5003711" y="0"/>
                </a:lnTo>
                <a:lnTo>
                  <a:pt x="5003711" y="5430498"/>
                </a:lnTo>
                <a:lnTo>
                  <a:pt x="0" y="5430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2529" y="121868"/>
            <a:ext cx="8951471" cy="897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1"/>
              </a:lnSpc>
            </a:pPr>
            <a:r>
              <a:rPr lang="en-US" sz="7301" spc="-146">
                <a:solidFill>
                  <a:srgbClr val="9B4819"/>
                </a:solidFill>
                <a:latin typeface="Radley"/>
                <a:ea typeface="Radley"/>
                <a:cs typeface="Radley"/>
                <a:sym typeface="Radley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673" y="0"/>
            <a:ext cx="6246381" cy="5516185"/>
          </a:xfrm>
          <a:custGeom>
            <a:avLst/>
            <a:gdLst/>
            <a:ahLst/>
            <a:cxnLst/>
            <a:rect r="r" b="b" t="t" l="l"/>
            <a:pathLst>
              <a:path h="5516185" w="6246381">
                <a:moveTo>
                  <a:pt x="0" y="0"/>
                </a:moveTo>
                <a:lnTo>
                  <a:pt x="6246381" y="0"/>
                </a:lnTo>
                <a:lnTo>
                  <a:pt x="6246381" y="5516185"/>
                </a:lnTo>
                <a:lnTo>
                  <a:pt x="0" y="5516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-3599" r="0" b="-81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30708" y="0"/>
            <a:ext cx="6026584" cy="6296683"/>
          </a:xfrm>
          <a:custGeom>
            <a:avLst/>
            <a:gdLst/>
            <a:ahLst/>
            <a:cxnLst/>
            <a:rect r="r" b="b" t="t" l="l"/>
            <a:pathLst>
              <a:path h="6296683" w="6026584">
                <a:moveTo>
                  <a:pt x="0" y="0"/>
                </a:moveTo>
                <a:lnTo>
                  <a:pt x="6026584" y="0"/>
                </a:lnTo>
                <a:lnTo>
                  <a:pt x="6026584" y="6296683"/>
                </a:lnTo>
                <a:lnTo>
                  <a:pt x="0" y="6296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26132" y="0"/>
            <a:ext cx="5661868" cy="6065058"/>
          </a:xfrm>
          <a:custGeom>
            <a:avLst/>
            <a:gdLst/>
            <a:ahLst/>
            <a:cxnLst/>
            <a:rect r="r" b="b" t="t" l="l"/>
            <a:pathLst>
              <a:path h="6065058" w="5661868">
                <a:moveTo>
                  <a:pt x="0" y="0"/>
                </a:moveTo>
                <a:lnTo>
                  <a:pt x="5661868" y="0"/>
                </a:lnTo>
                <a:lnTo>
                  <a:pt x="5661868" y="6065058"/>
                </a:lnTo>
                <a:lnTo>
                  <a:pt x="0" y="6065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-2768" t="-672" r="-2768" b="-381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714721"/>
            <a:ext cx="4437741" cy="4572279"/>
          </a:xfrm>
          <a:custGeom>
            <a:avLst/>
            <a:gdLst/>
            <a:ahLst/>
            <a:cxnLst/>
            <a:rect r="r" b="b" t="t" l="l"/>
            <a:pathLst>
              <a:path h="4572279" w="4437741">
                <a:moveTo>
                  <a:pt x="0" y="0"/>
                </a:moveTo>
                <a:lnTo>
                  <a:pt x="4437741" y="0"/>
                </a:lnTo>
                <a:lnTo>
                  <a:pt x="4437741" y="4572279"/>
                </a:lnTo>
                <a:lnTo>
                  <a:pt x="0" y="4572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2000"/>
            </a:blip>
            <a:stretch>
              <a:fillRect l="0" t="-1691" r="0" b="-3478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37741" y="6327143"/>
            <a:ext cx="3179856" cy="2004087"/>
          </a:xfrm>
          <a:custGeom>
            <a:avLst/>
            <a:gdLst/>
            <a:ahLst/>
            <a:cxnLst/>
            <a:rect r="r" b="b" t="t" l="l"/>
            <a:pathLst>
              <a:path h="2004087" w="3179856">
                <a:moveTo>
                  <a:pt x="0" y="0"/>
                </a:moveTo>
                <a:lnTo>
                  <a:pt x="3179856" y="0"/>
                </a:lnTo>
                <a:lnTo>
                  <a:pt x="3179856" y="2004087"/>
                </a:lnTo>
                <a:lnTo>
                  <a:pt x="0" y="2004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</a:blip>
            <a:stretch>
              <a:fillRect l="0" t="-317373" r="-90369" b="-735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37741" y="8478683"/>
            <a:ext cx="3179856" cy="1856635"/>
          </a:xfrm>
          <a:custGeom>
            <a:avLst/>
            <a:gdLst/>
            <a:ahLst/>
            <a:cxnLst/>
            <a:rect r="r" b="b" t="t" l="l"/>
            <a:pathLst>
              <a:path h="1856635" w="3179856">
                <a:moveTo>
                  <a:pt x="0" y="0"/>
                </a:moveTo>
                <a:lnTo>
                  <a:pt x="3179856" y="0"/>
                </a:lnTo>
                <a:lnTo>
                  <a:pt x="3179856" y="1856634"/>
                </a:lnTo>
                <a:lnTo>
                  <a:pt x="0" y="1856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5000"/>
            </a:blip>
            <a:stretch>
              <a:fillRect l="0" t="0" r="-99999" b="-3322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17597" y="6327143"/>
            <a:ext cx="5363352" cy="4008174"/>
          </a:xfrm>
          <a:custGeom>
            <a:avLst/>
            <a:gdLst/>
            <a:ahLst/>
            <a:cxnLst/>
            <a:rect r="r" b="b" t="t" l="l"/>
            <a:pathLst>
              <a:path h="4008174" w="5363352">
                <a:moveTo>
                  <a:pt x="0" y="0"/>
                </a:moveTo>
                <a:lnTo>
                  <a:pt x="5363352" y="0"/>
                </a:lnTo>
                <a:lnTo>
                  <a:pt x="5363352" y="4008174"/>
                </a:lnTo>
                <a:lnTo>
                  <a:pt x="0" y="400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</a:blip>
            <a:stretch>
              <a:fillRect l="0" t="-42914" r="0" b="-2594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57292" y="6196101"/>
            <a:ext cx="4286644" cy="4270259"/>
          </a:xfrm>
          <a:custGeom>
            <a:avLst/>
            <a:gdLst/>
            <a:ahLst/>
            <a:cxnLst/>
            <a:rect r="r" b="b" t="t" l="l"/>
            <a:pathLst>
              <a:path h="4270259" w="4286644">
                <a:moveTo>
                  <a:pt x="0" y="0"/>
                </a:moveTo>
                <a:lnTo>
                  <a:pt x="4286644" y="0"/>
                </a:lnTo>
                <a:lnTo>
                  <a:pt x="4286644" y="4270259"/>
                </a:lnTo>
                <a:lnTo>
                  <a:pt x="0" y="4270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6000"/>
            </a:blip>
            <a:stretch>
              <a:fillRect l="0" t="-876" r="-2947" b="-2162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79032" y="9258300"/>
            <a:ext cx="3408968" cy="1122018"/>
          </a:xfrm>
          <a:custGeom>
            <a:avLst/>
            <a:gdLst/>
            <a:ahLst/>
            <a:cxnLst/>
            <a:rect r="r" b="b" t="t" l="l"/>
            <a:pathLst>
              <a:path h="1122018" w="3408968">
                <a:moveTo>
                  <a:pt x="0" y="0"/>
                </a:moveTo>
                <a:lnTo>
                  <a:pt x="3408968" y="0"/>
                </a:lnTo>
                <a:lnTo>
                  <a:pt x="3408968" y="1122018"/>
                </a:lnTo>
                <a:lnTo>
                  <a:pt x="0" y="1122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</a:blip>
            <a:stretch>
              <a:fillRect l="0" t="-514460" r="-75044" b="-1598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98305" y="684530"/>
            <a:ext cx="6545695" cy="123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19"/>
              </a:lnSpc>
              <a:spcBef>
                <a:spcPct val="0"/>
              </a:spcBef>
            </a:pPr>
            <a:r>
              <a:rPr lang="en-US" sz="6442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CONCLUSION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194866" y="5467340"/>
            <a:ext cx="7581950" cy="7581919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4459" t="0" r="-5633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7581703"/>
            <a:ext cx="2705308" cy="270529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-138709" r="-138644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985841" y="3122028"/>
            <a:ext cx="1476038" cy="147603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1172" t="-240118" r="-484190" b="-89856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V="true">
            <a:off x="3577848" y="1908143"/>
            <a:ext cx="4586610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478038" y="2666865"/>
            <a:ext cx="12194866" cy="411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3"/>
              </a:lnSpc>
              <a:spcBef>
                <a:spcPct val="0"/>
              </a:spcBef>
            </a:pPr>
          </a:p>
          <a:p>
            <a:pPr algn="ctr">
              <a:lnSpc>
                <a:spcPts val="1723"/>
              </a:lnSpc>
              <a:spcBef>
                <a:spcPct val="0"/>
              </a:spcBef>
            </a:pPr>
          </a:p>
          <a:p>
            <a:pPr algn="ctr">
              <a:lnSpc>
                <a:spcPts val="7372"/>
              </a:lnSpc>
            </a:pPr>
            <a:r>
              <a:rPr lang="en-US" sz="5265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The Cafeteria Ordering System project successfully developed a user-friendly and efficient system, enhancing customer experience and streamlining operations.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DAGmfBv0OzM</dc:identifier>
  <dcterms:modified xsi:type="dcterms:W3CDTF">2011-08-01T06:04:30Z</dcterms:modified>
  <cp:revision>1</cp:revision>
  <dc:title>ORDER_BUZZ</dc:title>
</cp:coreProperties>
</file>